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63" r:id="rId5"/>
  </p:sldIdLst>
  <p:sldSz cx="9720263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E14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ED56F4-0D74-4EB7-9F04-182818314C3C}" v="8" dt="2026-06-19T14:45:05.908"/>
    <p1510:client id="{5858AC77-A52D-4975-8F7B-BFD191F290EA}" v="1" dt="2026-06-20T12:56:41.4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434" autoAdjust="0"/>
    <p:restoredTop sz="95204" autoAdjust="0"/>
  </p:normalViewPr>
  <p:slideViewPr>
    <p:cSldViewPr snapToGrid="0">
      <p:cViewPr varScale="1">
        <p:scale>
          <a:sx n="59" d="100"/>
          <a:sy n="59" d="100"/>
        </p:scale>
        <p:origin x="187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1122363"/>
            <a:ext cx="826222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3602038"/>
            <a:ext cx="7290197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946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7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1709740"/>
            <a:ext cx="838372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4589465"/>
            <a:ext cx="838372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66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1825625"/>
            <a:ext cx="41311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1825625"/>
            <a:ext cx="41311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34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365127"/>
            <a:ext cx="838372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1681163"/>
            <a:ext cx="411212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2505075"/>
            <a:ext cx="411212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1681163"/>
            <a:ext cx="413237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2505075"/>
            <a:ext cx="413237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64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95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267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457200"/>
            <a:ext cx="31350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987427"/>
            <a:ext cx="492088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057400"/>
            <a:ext cx="31350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998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457200"/>
            <a:ext cx="31350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987427"/>
            <a:ext cx="492088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2057400"/>
            <a:ext cx="31350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0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37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365125"/>
            <a:ext cx="2095932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365125"/>
            <a:ext cx="616629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88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365127"/>
            <a:ext cx="83837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1825625"/>
            <a:ext cx="83837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6356352"/>
            <a:ext cx="2187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1C4B86-3404-49D1-9756-E5A72158E627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6356352"/>
            <a:ext cx="32805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6356352"/>
            <a:ext cx="2187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66A8DC-A20E-4AF6-A58D-092076892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75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8B9A6-AE29-3361-3AEF-3CC03C33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screenshot of a calendar&#10;&#10;Description automatically generated">
            <a:extLst>
              <a:ext uri="{FF2B5EF4-FFF2-40B4-BE49-F238E27FC236}">
                <a16:creationId xmlns:a16="http://schemas.microsoft.com/office/drawing/2014/main" id="{DFAC928D-64EF-9DE8-64A1-D2BAD058F48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8"/>
            <a:ext cx="9700752" cy="6858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7DAB0FB-1DAD-19E2-DF8F-41C4C119C5B0}"/>
              </a:ext>
            </a:extLst>
          </p:cNvPr>
          <p:cNvSpPr txBox="1"/>
          <p:nvPr/>
        </p:nvSpPr>
        <p:spPr>
          <a:xfrm>
            <a:off x="1056458" y="6089073"/>
            <a:ext cx="3515543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solidFill>
                  <a:srgbClr val="E14315"/>
                </a:solidFill>
                <a:latin typeface="Barlow Condensed SemiBold"/>
              </a:rPr>
              <a:t>VEGETABLES, SALAD, BREAD, AVAILABLE DAILY</a:t>
            </a:r>
            <a:endParaRPr lang="en-GB" sz="1600" dirty="0">
              <a:solidFill>
                <a:srgbClr val="E14315"/>
              </a:solidFill>
              <a:latin typeface="Barlow Condensed SemiBold" panose="00000706000000000000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43F5AB-C29E-8D8A-DF27-982408D34096}"/>
              </a:ext>
            </a:extLst>
          </p:cNvPr>
          <p:cNvSpPr txBox="1"/>
          <p:nvPr/>
        </p:nvSpPr>
        <p:spPr>
          <a:xfrm>
            <a:off x="1572646" y="783881"/>
            <a:ext cx="2691933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endParaRPr lang="en-GB" sz="900" dirty="0">
              <a:latin typeface="Barlow Condensed" panose="00000506000000000000" pitchFamily="2" charset="0"/>
            </a:endParaRP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Vegetable Frittata with Wedges (EG,MI)</a:t>
            </a:r>
          </a:p>
          <a:p>
            <a:pPr lvl="0" algn="ctr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lvl="0" algn="ctr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lvl="0" algn="ctr">
              <a:defRPr/>
            </a:pPr>
            <a:r>
              <a:rPr lang="it-IT" sz="900" dirty="0">
                <a:solidFill>
                  <a:prstClr val="black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prstClr val="black"/>
              </a:solidFill>
              <a:latin typeface="Barlow Condensed"/>
            </a:endParaRPr>
          </a:p>
          <a:p>
            <a:pPr algn="ctr">
              <a:defRPr/>
            </a:pPr>
            <a:r>
              <a:rPr lang="en-GB" sz="900" dirty="0">
                <a:latin typeface="Barlow Condensed" panose="00000506000000000000" pitchFamily="2" charset="0"/>
              </a:rPr>
              <a:t> Ice Cream (MI) or Fresh Fruit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33C69B-3666-08E2-94B2-43A46C8AE75C}"/>
              </a:ext>
            </a:extLst>
          </p:cNvPr>
          <p:cNvSpPr txBox="1"/>
          <p:nvPr/>
        </p:nvSpPr>
        <p:spPr>
          <a:xfrm>
            <a:off x="1479051" y="4059763"/>
            <a:ext cx="286335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Pastry Topped Chicken Pie With Mashed Potato (GL,MI)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Pasta Bolognaise (GL,SO)</a:t>
            </a:r>
          </a:p>
          <a:p>
            <a:pPr algn="ctr"/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Tomato Pasta (GL) 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Barlow Condensed" panose="00000506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Jacket Potatoes – Cheese (MI), Beans or Tuna (FI) 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Barlow Condensed" panose="00000506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/>
                <a:ea typeface="+mn-ea"/>
                <a:cs typeface="+mn-cs"/>
              </a:rPr>
              <a:t>Baguettes- Egg (GL,EG,SO) Cheese (GL,MI,SO) or Tuna (GL,SO,FI)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low Condensed"/>
              <a:ea typeface="+mn-ea"/>
              <a:cs typeface="+mn-cs"/>
            </a:endParaRPr>
          </a:p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Vegan Fruit Jelly </a:t>
            </a:r>
            <a:r>
              <a:rPr lang="en-GB" sz="900" dirty="0">
                <a:latin typeface="Barlow Condensed" panose="00000506000000000000" pitchFamily="2" charset="0"/>
              </a:rPr>
              <a:t>or Fresh Fruit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low Condensed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DD4B889-55E4-074F-629D-B4B4EB9CFC23}"/>
              </a:ext>
            </a:extLst>
          </p:cNvPr>
          <p:cNvSpPr txBox="1"/>
          <p:nvPr/>
        </p:nvSpPr>
        <p:spPr>
          <a:xfrm>
            <a:off x="1496225" y="2997934"/>
            <a:ext cx="274362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>
                <a:latin typeface="Barlow Condensed" panose="00000506000000000000" pitchFamily="2" charset="0"/>
              </a:rPr>
              <a:t>Roast Chicken Breast </a:t>
            </a:r>
            <a:r>
              <a:rPr lang="en-GB" sz="900" dirty="0">
                <a:latin typeface="Barlow Condensed" panose="00000506000000000000" pitchFamily="2" charset="0"/>
              </a:rPr>
              <a:t>with Potatoes &amp; Gravy (SU)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Roasted Vegetable Loaf with Potatoes &amp; Gravy (GL,SU)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Fruity Shortbread (GL)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7750577-FFD1-C2F5-941B-6F4C469B1350}"/>
              </a:ext>
            </a:extLst>
          </p:cNvPr>
          <p:cNvSpPr txBox="1"/>
          <p:nvPr/>
        </p:nvSpPr>
        <p:spPr>
          <a:xfrm>
            <a:off x="1548437" y="1838251"/>
            <a:ext cx="2667021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endParaRPr lang="en-GB" sz="900" dirty="0">
              <a:latin typeface="Barlow Condensed" panose="00000506000000000000" pitchFamily="2" charset="0"/>
            </a:endParaRP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Chicken Meatballs with Tomato &amp; Basil Sauce &amp; Rice 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Vegetable Biryani with Carrot &amp; Raisin Salad (GL) 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Lemon Drizzle Cake (GL,SU)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626F91-C421-D680-1EB0-1FE0C8BF1AED}"/>
              </a:ext>
            </a:extLst>
          </p:cNvPr>
          <p:cNvSpPr txBox="1"/>
          <p:nvPr/>
        </p:nvSpPr>
        <p:spPr>
          <a:xfrm>
            <a:off x="1558387" y="5138548"/>
            <a:ext cx="2667021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Breaded Fish Fingers with Chips &amp; Beans (GL,FI)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Fingers with Chips &amp; Beans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Dessert Bar (GL,MI,SU)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415F511-CEA3-632B-DE75-D124A763196D}"/>
              </a:ext>
            </a:extLst>
          </p:cNvPr>
          <p:cNvSpPr txBox="1"/>
          <p:nvPr/>
        </p:nvSpPr>
        <p:spPr>
          <a:xfrm>
            <a:off x="4210932" y="776423"/>
            <a:ext cx="2662848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solidFill>
                <a:schemeClr val="bg1"/>
              </a:solidFill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Mac n Cheese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Mild Veggie Chilli Wrap with Golden Rice (GL,SO)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solidFill>
                  <a:schemeClr val="bg1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Apple &amp; Raisin Biscuit (GL)</a:t>
            </a:r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 or Fresh Fruit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Barlow Condensed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7FFE23-1E60-0B70-9093-AAA057612D4D}"/>
              </a:ext>
            </a:extLst>
          </p:cNvPr>
          <p:cNvSpPr txBox="1"/>
          <p:nvPr/>
        </p:nvSpPr>
        <p:spPr>
          <a:xfrm>
            <a:off x="4196298" y="1980657"/>
            <a:ext cx="265780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>
                <a:solidFill>
                  <a:schemeClr val="bg1"/>
                </a:solidFill>
                <a:latin typeface="Barlow Condensed" panose="00000506000000000000" pitchFamily="2" charset="0"/>
              </a:rPr>
              <a:t>Mild Lamb Chilli </a:t>
            </a:r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with Rice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Veggie Pasta Bake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solidFill>
                  <a:schemeClr val="bg1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Apple Crumble Cake with Custard (GL,MI) or Fresh Fruit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6A7CDD-CC57-C382-60DE-0BBA9C65028C}"/>
              </a:ext>
            </a:extLst>
          </p:cNvPr>
          <p:cNvSpPr txBox="1"/>
          <p:nvPr/>
        </p:nvSpPr>
        <p:spPr>
          <a:xfrm>
            <a:off x="6787171" y="3028950"/>
            <a:ext cx="267624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Chicken Sausage Roast with Potatoes &amp; Gravy (GL,SU)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Veggie Sausage Roast with Potatoes &amp; Gravy (SO,SU)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Oaty Biscuit (GL) or Fresh Fruit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440BEF2-FB66-5DAB-E3D7-C7E6F357D575}"/>
              </a:ext>
            </a:extLst>
          </p:cNvPr>
          <p:cNvSpPr txBox="1"/>
          <p:nvPr/>
        </p:nvSpPr>
        <p:spPr>
          <a:xfrm>
            <a:off x="4148533" y="4063669"/>
            <a:ext cx="266185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Creamy Salmon Tortellini (GL,MI,FI)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solidFill>
                  <a:schemeClr val="bg1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Vanilla Cookie (GL) or Fresh Fruit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FA1DFF5-CF35-0B96-FDFA-8D302E15F1F4}"/>
              </a:ext>
            </a:extLst>
          </p:cNvPr>
          <p:cNvSpPr txBox="1"/>
          <p:nvPr/>
        </p:nvSpPr>
        <p:spPr>
          <a:xfrm>
            <a:off x="4140304" y="5138548"/>
            <a:ext cx="266185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Crispy Chicken Bites with Chips &amp; Beans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Crispy Vegan Nuggets with Chips &amp; Beans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solidFill>
                  <a:schemeClr val="bg1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Dessert Bar (GL,MI,SU) or Fresh Fruit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F1E2FAB-D1F1-0564-5F9C-34627878CDAF}"/>
              </a:ext>
            </a:extLst>
          </p:cNvPr>
          <p:cNvSpPr txBox="1"/>
          <p:nvPr/>
        </p:nvSpPr>
        <p:spPr>
          <a:xfrm>
            <a:off x="6803427" y="776422"/>
            <a:ext cx="2685253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Handmade Margherita Pizza with Wedges (GL,MI)</a:t>
            </a:r>
          </a:p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 Vegetable Dahl with Steamed Rice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lvl="0" algn="ctr" defTabSz="914400">
              <a:defRPr/>
            </a:pPr>
            <a:r>
              <a:rPr lang="it-IT" sz="900" dirty="0">
                <a:solidFill>
                  <a:prstClr val="black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prstClr val="black"/>
              </a:solidFill>
              <a:latin typeface="Barlow Condensed"/>
            </a:endParaRPr>
          </a:p>
          <a:p>
            <a:pPr lvl="0" algn="ctr" defTabSz="914400">
              <a:defRPr/>
            </a:pPr>
            <a:r>
              <a:rPr lang="en-GB" sz="900" dirty="0">
                <a:latin typeface="Barlow Condensed"/>
              </a:rPr>
              <a:t>Creamy Rice Pudding with Fruit Sauce (MI)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EEB6E4-7095-D4FA-C898-1035B6AC5FEE}"/>
              </a:ext>
            </a:extLst>
          </p:cNvPr>
          <p:cNvSpPr txBox="1"/>
          <p:nvPr/>
        </p:nvSpPr>
        <p:spPr>
          <a:xfrm>
            <a:off x="6802163" y="1963744"/>
            <a:ext cx="266428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 panose="00000506000000000000" pitchFamily="2" charset="0"/>
              </a:rPr>
              <a:t>Chicken Korma with Steamed </a:t>
            </a:r>
            <a:r>
              <a:rPr lang="en-GB" sz="900">
                <a:solidFill>
                  <a:prstClr val="black"/>
                </a:solidFill>
                <a:latin typeface="Barlow Condensed" panose="00000506000000000000" pitchFamily="2" charset="0"/>
              </a:rPr>
              <a:t>Rice </a:t>
            </a:r>
            <a:endParaRPr lang="en-GB" sz="900" dirty="0">
              <a:solidFill>
                <a:prstClr val="black"/>
              </a:solidFill>
              <a:latin typeface="Barlow Condensed" panose="00000506000000000000" pitchFamily="2" charset="0"/>
            </a:endParaRPr>
          </a:p>
          <a:p>
            <a:pPr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Cheesy Baked Bean Quesadilla (GL,MI)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Tomato Pasta (GL)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 panose="00000506000000000000" pitchFamily="2" charset="0"/>
                <a:ea typeface="+mn-ea"/>
                <a:cs typeface="+mn-cs"/>
              </a:rPr>
              <a:t>Jacket Potatoes – Cheese (MI), Beans or Tuna (FI)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rlow Condensed"/>
                <a:ea typeface="+mn-ea"/>
                <a:cs typeface="+mn-cs"/>
              </a:rPr>
              <a:t>Baguettes- Egg (GL,EG,SO) Cheese (GL,MI,SO) or Tuna (GL,SO,FI)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low Condensed"/>
              <a:ea typeface="+mn-ea"/>
              <a:cs typeface="+mn-cs"/>
            </a:endParaRPr>
          </a:p>
          <a:p>
            <a:pPr algn="ctr" defTabSz="914400">
              <a:defRPr/>
            </a:pPr>
            <a:r>
              <a:rPr lang="en-GB" sz="900" dirty="0">
                <a:solidFill>
                  <a:prstClr val="black"/>
                </a:solidFill>
                <a:latin typeface="Barlow Condensed"/>
              </a:rPr>
              <a:t>Marble Cake with Custard (GL,MI)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EEFD9F-2AD2-0F92-FD65-EEB5D549E4F7}"/>
              </a:ext>
            </a:extLst>
          </p:cNvPr>
          <p:cNvSpPr txBox="1"/>
          <p:nvPr/>
        </p:nvSpPr>
        <p:spPr>
          <a:xfrm>
            <a:off x="4110211" y="3019477"/>
            <a:ext cx="277285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Roast Chicken Breast with Potatoes &amp; Gravy (SU)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Squash &amp; Sweet Potato Wellington with Potatoes &amp; Gravy (GL,SU)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solidFill>
                  <a:schemeClr val="bg1"/>
                </a:solidFill>
                <a:latin typeface="Barlow Condensed"/>
              </a:rPr>
              <a:t>Baguettes- Egg (GL,EG,SO) Cheese (GL,MI,SO) or Tuna (GL,SO,FI)</a:t>
            </a:r>
            <a:endParaRPr lang="en-GB" sz="900" dirty="0">
              <a:solidFill>
                <a:schemeClr val="bg1"/>
              </a:solidFill>
              <a:latin typeface="Barlow Condensed"/>
            </a:endParaRPr>
          </a:p>
          <a:p>
            <a:pPr algn="ctr"/>
            <a:r>
              <a:rPr lang="en-GB" sz="900" dirty="0">
                <a:solidFill>
                  <a:schemeClr val="bg1"/>
                </a:solidFill>
                <a:latin typeface="Barlow Condensed"/>
              </a:rPr>
              <a:t>Super Oaty Flapjack (GL) or Fresh Fruit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ED996C4-411E-34A5-2CE7-690880B97602}"/>
              </a:ext>
            </a:extLst>
          </p:cNvPr>
          <p:cNvSpPr txBox="1"/>
          <p:nvPr/>
        </p:nvSpPr>
        <p:spPr>
          <a:xfrm>
            <a:off x="6854106" y="3947204"/>
            <a:ext cx="2661859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Lamb Pasta Bolognaise (GL)</a:t>
            </a:r>
          </a:p>
          <a:p>
            <a:pPr lvl="0" algn="ctr" defTabSz="914400">
              <a:defRPr/>
            </a:pPr>
            <a:r>
              <a:rPr lang="en-GB" sz="900" dirty="0">
                <a:latin typeface="Barlow Condensed" panose="00000506000000000000" pitchFamily="2" charset="0"/>
              </a:rPr>
              <a:t>Veggie Cottage Pie (GL,SO,MI)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Iced Sprinkle Sponge (GL)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5F864BF-261E-BF3D-1E9C-6427628281DC}"/>
              </a:ext>
            </a:extLst>
          </p:cNvPr>
          <p:cNvSpPr txBox="1"/>
          <p:nvPr/>
        </p:nvSpPr>
        <p:spPr>
          <a:xfrm>
            <a:off x="6778164" y="5129404"/>
            <a:ext cx="268525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900" dirty="0">
                <a:latin typeface="Barlow Condensed" panose="00000506000000000000" pitchFamily="2" charset="0"/>
              </a:rPr>
              <a:t>Oven Baked Battered Fish with Chips &amp; Beans (GL,FI)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Handmade Cheese &amp; Onion Pasty with Chips &amp; Beans (GL,MI)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Tomato Pasta (GL)</a:t>
            </a:r>
          </a:p>
          <a:p>
            <a:pPr algn="ctr"/>
            <a:r>
              <a:rPr lang="en-GB" sz="900" dirty="0">
                <a:latin typeface="Barlow Condensed" panose="00000506000000000000" pitchFamily="2" charset="0"/>
              </a:rPr>
              <a:t>Jacket Potatoes – Cheese (MI), Beans or Tuna (FI)</a:t>
            </a:r>
          </a:p>
          <a:p>
            <a:pPr algn="ctr"/>
            <a:r>
              <a:rPr lang="it-IT" sz="900" dirty="0">
                <a:latin typeface="Barlow Condensed"/>
              </a:rPr>
              <a:t>Baguettes- Egg (GL,EG,SO) Cheese (GL,MI,SO) or Tuna (GL,SO,FI)</a:t>
            </a:r>
            <a:endParaRPr lang="en-GB" sz="900" dirty="0">
              <a:latin typeface="Barlow Condensed"/>
            </a:endParaRPr>
          </a:p>
          <a:p>
            <a:pPr algn="ctr"/>
            <a:r>
              <a:rPr lang="en-GB" sz="900" dirty="0">
                <a:latin typeface="Barlow Condensed"/>
              </a:rPr>
              <a:t>Dessert Bar (GL,MI,SU)</a:t>
            </a:r>
            <a:r>
              <a:rPr lang="en-GB" sz="900" dirty="0">
                <a:latin typeface="Barlow Condensed" panose="00000506000000000000" pitchFamily="2" charset="0"/>
              </a:rPr>
              <a:t> or Fresh Fruit</a:t>
            </a:r>
            <a:endParaRPr lang="en-GB" sz="900" dirty="0">
              <a:latin typeface="Barlow Condensed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011269B-5F74-B84A-37DB-9B7AE5429BA4}"/>
              </a:ext>
            </a:extLst>
          </p:cNvPr>
          <p:cNvSpPr txBox="1"/>
          <p:nvPr/>
        </p:nvSpPr>
        <p:spPr>
          <a:xfrm>
            <a:off x="6816864" y="130092"/>
            <a:ext cx="273634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 14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26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16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7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28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18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697AD9-0D73-E85D-F239-84CF4D6C6DA2}"/>
              </a:ext>
            </a:extLst>
          </p:cNvPr>
          <p:cNvSpPr txBox="1"/>
          <p:nvPr/>
        </p:nvSpPr>
        <p:spPr>
          <a:xfrm>
            <a:off x="1499869" y="152673"/>
            <a:ext cx="27363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AF25C8D-A6A9-C2C9-AC64-DDDE86AEE79E}"/>
              </a:ext>
            </a:extLst>
          </p:cNvPr>
          <p:cNvSpPr txBox="1"/>
          <p:nvPr/>
        </p:nvSpPr>
        <p:spPr>
          <a:xfrm>
            <a:off x="3816492" y="157202"/>
            <a:ext cx="3529584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7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28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Sep, 19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9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Nov,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30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Nov, 21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Dec, 11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Feb, 22</a:t>
            </a:r>
            <a:r>
              <a:rPr lang="en-GB" sz="1000" baseline="30000" dirty="0">
                <a:latin typeface="Barlow Condensed" panose="00000506000000000000" pitchFamily="2" charset="0"/>
              </a:rPr>
              <a:t>nd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pPr algn="ctr"/>
            <a:endParaRPr lang="en-GB" sz="900" dirty="0">
              <a:latin typeface="Barlow Condensed" panose="00000506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B5D1B9-A434-CFB0-C89B-51C696AFCC65}"/>
              </a:ext>
            </a:extLst>
          </p:cNvPr>
          <p:cNvSpPr txBox="1"/>
          <p:nvPr/>
        </p:nvSpPr>
        <p:spPr>
          <a:xfrm>
            <a:off x="547395" y="16918"/>
            <a:ext cx="1018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b="1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14ACC4-73DE-03E5-F0E4-4D26CAB235CF}"/>
              </a:ext>
            </a:extLst>
          </p:cNvPr>
          <p:cNvSpPr txBox="1"/>
          <p:nvPr/>
        </p:nvSpPr>
        <p:spPr>
          <a:xfrm>
            <a:off x="1672809" y="152673"/>
            <a:ext cx="26159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Barlow Condensed" panose="00000506000000000000" pitchFamily="2" charset="0"/>
              </a:rPr>
              <a:t>31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Aug, 21</a:t>
            </a:r>
            <a:r>
              <a:rPr lang="en-GB" sz="1000" baseline="30000" dirty="0">
                <a:latin typeface="Barlow Condensed" panose="00000506000000000000" pitchFamily="2" charset="0"/>
              </a:rPr>
              <a:t>st</a:t>
            </a:r>
            <a:r>
              <a:rPr lang="en-GB" sz="1000" dirty="0">
                <a:latin typeface="Barlow Condensed" panose="00000506000000000000" pitchFamily="2" charset="0"/>
              </a:rPr>
              <a:t>  Sep, 12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Oct, 2</a:t>
            </a:r>
            <a:r>
              <a:rPr lang="en-GB" sz="1000" baseline="30000" dirty="0">
                <a:latin typeface="Barlow Condensed" panose="00000506000000000000" pitchFamily="2" charset="0"/>
              </a:rPr>
              <a:t>nd</a:t>
            </a:r>
            <a:r>
              <a:rPr lang="en-GB" sz="1000" dirty="0">
                <a:latin typeface="Barlow Condensed" panose="00000506000000000000" pitchFamily="2" charset="0"/>
              </a:rPr>
              <a:t>  Nov, 23</a:t>
            </a:r>
            <a:r>
              <a:rPr lang="en-GB" sz="1000" baseline="30000" dirty="0">
                <a:latin typeface="Barlow Condensed" panose="00000506000000000000" pitchFamily="2" charset="0"/>
              </a:rPr>
              <a:t>rd</a:t>
            </a:r>
            <a:r>
              <a:rPr lang="en-GB" sz="1000" dirty="0">
                <a:latin typeface="Barlow Condensed" panose="00000506000000000000" pitchFamily="2" charset="0"/>
              </a:rPr>
              <a:t>  Nov,</a:t>
            </a:r>
          </a:p>
          <a:p>
            <a:pPr algn="ctr"/>
            <a:r>
              <a:rPr lang="en-GB" sz="1000" dirty="0">
                <a:latin typeface="Barlow Condensed" panose="00000506000000000000" pitchFamily="2" charset="0"/>
              </a:rPr>
              <a:t>14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Dec, 4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25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Jan, 15</a:t>
            </a:r>
            <a:r>
              <a:rPr lang="en-GB" sz="1000" baseline="30000" dirty="0">
                <a:latin typeface="Barlow Condensed" panose="00000506000000000000" pitchFamily="2" charset="0"/>
              </a:rPr>
              <a:t>th</a:t>
            </a:r>
            <a:r>
              <a:rPr lang="en-GB" sz="1000" dirty="0">
                <a:latin typeface="Barlow Condensed" panose="00000506000000000000" pitchFamily="2" charset="0"/>
              </a:rPr>
              <a:t> Feb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79FC38-B801-73AE-1DA6-9F9803C555B8}"/>
              </a:ext>
            </a:extLst>
          </p:cNvPr>
          <p:cNvSpPr txBox="1"/>
          <p:nvPr/>
        </p:nvSpPr>
        <p:spPr>
          <a:xfrm>
            <a:off x="5290457" y="6089074"/>
            <a:ext cx="337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Barlow Condensed SemiBold" panose="00000706000000000000" pitchFamily="2" charset="0"/>
              </a:rPr>
              <a:t>HALAL MEAT SERVED HERE NO BEEF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8D2A02-CFB1-E798-1FDC-DCA08F416F9D}"/>
              </a:ext>
            </a:extLst>
          </p:cNvPr>
          <p:cNvSpPr txBox="1"/>
          <p:nvPr/>
        </p:nvSpPr>
        <p:spPr>
          <a:xfrm>
            <a:off x="167057" y="317686"/>
            <a:ext cx="1637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THE HYDE</a:t>
            </a:r>
          </a:p>
        </p:txBody>
      </p:sp>
    </p:spTree>
    <p:extLst>
      <p:ext uri="{BB962C8B-B14F-4D97-AF65-F5344CB8AC3E}">
        <p14:creationId xmlns:p14="http://schemas.microsoft.com/office/powerpoint/2010/main" val="1424787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9FF437F137EA499D53792C81970743" ma:contentTypeVersion="4" ma:contentTypeDescription="Create a new document." ma:contentTypeScope="" ma:versionID="e9549cd75478548733ec22f460fa2a55">
  <xsd:schema xmlns:xsd="http://www.w3.org/2001/XMLSchema" xmlns:xs="http://www.w3.org/2001/XMLSchema" xmlns:p="http://schemas.microsoft.com/office/2006/metadata/properties" xmlns:ns2="5654f433-9d85-4769-bd8b-854e8e76b38e" targetNamespace="http://schemas.microsoft.com/office/2006/metadata/properties" ma:root="true" ma:fieldsID="178ff8969e460dae859365e45dc01179" ns2:_="">
    <xsd:import namespace="5654f433-9d85-4769-bd8b-854e8e76b3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54f433-9d85-4769-bd8b-854e8e76b3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57FC52-EA4E-4E9C-ACD5-B2623A27BF4B}">
  <ds:schemaRefs>
    <ds:schemaRef ds:uri="28cc3d23-3f9a-496a-8e2f-18a53d292dee"/>
    <ds:schemaRef ds:uri="http://schemas.openxmlformats.org/package/2006/metadata/core-properties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b24e4588-b214-4c1a-977e-1b31ab15f1d7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4F9D430-3AE0-4B53-A4FD-699D3EB9C5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EF21DE-65A8-480B-97BB-F18F689D26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54f433-9d85-4769-bd8b-854e8e76b3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25373</TotalTime>
  <Words>1203</Words>
  <Application>Microsoft Office PowerPoint</Application>
  <PresentationFormat>Custom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Barlow Condensed</vt:lpstr>
      <vt:lpstr>Barlow Condensed SemiBold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Munro - The Pantry (UK) Ltd</dc:creator>
  <cp:lastModifiedBy>Duncan Ashby - The Pantry (UK) Ltd</cp:lastModifiedBy>
  <cp:revision>112</cp:revision>
  <dcterms:created xsi:type="dcterms:W3CDTF">2024-05-30T12:04:15Z</dcterms:created>
  <dcterms:modified xsi:type="dcterms:W3CDTF">2026-06-22T13:28:02Z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0x010100ED9FF437F137EA499D53792C81970743</vt:lpwstr>
  </property>
</Properties>
</file>